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1BE9171-8C89-45D6-ADF2-71BCBD2A5FC9}">
  <a:tblStyle styleId="{31BE9171-8C89-45D6-ADF2-71BCBD2A5F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d5e6d52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d5e6d52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d5e6d529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d5e6d529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d5e6d529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d5e6d529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d5e6d529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d5e6d52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d5e6d52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d5e6d52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d5e6d529c_4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d5e6d529c_4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d5e6d529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d5e6d529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d5e6d52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d5e6d52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d5e6d529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d5e6d529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d5e6d529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d5e6d529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d5e6d529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d5e6d529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d5e6d529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d5e6d529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222227"/>
            <a:ext cx="30546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2149068"/>
            <a:ext cx="3054600" cy="16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Aldo Rogliero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Nyle Malik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Lee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JingXuan Wang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Salomon Nabine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Planning (35 days)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 Inspection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 Ordering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Documentation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Device Implementation (62 days)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Hardware Implementation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 Implementation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App (83 days)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Back-end Architecture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UI Design and Experience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Schedule picture&quot;"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025" y="1225225"/>
            <a:ext cx="4081276" cy="28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 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11364" l="1711" r="8666" t="13520"/>
          <a:stretch/>
        </p:blipFill>
        <p:spPr>
          <a:xfrm>
            <a:off x="614625" y="1083075"/>
            <a:ext cx="7914749" cy="37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and Cost Analysis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market is college and university campuses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for counter-serve restaurants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direct competitors</a:t>
            </a:r>
            <a:endParaRPr/>
          </a:p>
        </p:txBody>
      </p:sp>
      <p:graphicFrame>
        <p:nvGraphicFramePr>
          <p:cNvPr id="144" name="Google Shape;144;p24"/>
          <p:cNvGraphicFramePr/>
          <p:nvPr/>
        </p:nvGraphicFramePr>
        <p:xfrm>
          <a:off x="4175750" y="13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{31BE9171-8C89-45D6-ADF2-71BCBD2A5FC9}</a:tableStyleId>
              </a:tblPr>
              <a:tblGrid>
                <a:gridCol w="2328275"/>
                <a:gridCol w="2328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Prototype Costs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$79.58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Labor Costs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$46,827.00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 Development Costs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$133,925.22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874" y="3122229"/>
            <a:ext cx="2526300" cy="168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702" y="3124775"/>
            <a:ext cx="2526301" cy="16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225225"/>
            <a:ext cx="4037700" cy="3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10,000 unit production round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 clients expected within five years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Clients must sign a one year minimum contract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3" name="Google Shape;153;p25"/>
          <p:cNvGraphicFramePr/>
          <p:nvPr/>
        </p:nvGraphicFramePr>
        <p:xfrm>
          <a:off x="4349350" y="136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{31BE9171-8C89-45D6-ADF2-71BCBD2A5FC9}</a:tableStyleId>
              </a:tblPr>
              <a:tblGrid>
                <a:gridCol w="2670125"/>
                <a:gridCol w="1812825"/>
              </a:tblGrid>
              <a:tr h="40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Setup Fee</a:t>
                      </a:r>
                      <a:r>
                        <a:rPr lang="en"/>
                        <a:t>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(per unit)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$35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0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Operation Fee</a:t>
                      </a:r>
                      <a:r>
                        <a:rPr lang="en"/>
                        <a:t>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(per month per unit)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$12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0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Revenue</a:t>
                      </a:r>
                      <a:r>
                        <a:rPr lang="en"/>
                        <a:t>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(one year of operation per unit)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$179.00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0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Profit</a:t>
                      </a:r>
                      <a:r>
                        <a:rPr lang="en"/>
                        <a:t>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(one year of operation per unit)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$34.77, 19.42%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0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 Revenue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$1,790,000.00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0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 Profit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$370,770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756325"/>
            <a:ext cx="8520600" cy="28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CULC problem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Nice study spaces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Huge building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packed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899425"/>
            <a:ext cx="5260349" cy="36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106200" y="1581700"/>
            <a:ext cx="4134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students with available study spaces in real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Cost-effective, non-invasive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friendly UI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675" y="207788"/>
            <a:ext cx="2047799" cy="472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315925"/>
            <a:ext cx="8520600" cy="46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				</a:t>
            </a:r>
            <a:r>
              <a:rPr lang="en"/>
              <a:t>      Cloud Server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Microcontroller Unit										  Network</a:t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Proximity Sensor	</a:t>
            </a:r>
            <a:r>
              <a:rPr lang="en"/>
              <a:t>					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								 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75" y="562825"/>
            <a:ext cx="1683000" cy="16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625" y="3336650"/>
            <a:ext cx="1903675" cy="13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469" y="90275"/>
            <a:ext cx="1855425" cy="26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3675" y="2482363"/>
            <a:ext cx="2236775" cy="22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 and Goals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47225"/>
            <a:ext cx="5142000" cy="3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Prototype</a:t>
            </a:r>
            <a:endParaRPr b="1"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Battery-powered module containing MCU, proximity sensors, and Wi-Fi capability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Non-invasive and discrete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Determine presence of people at study space 90% of the time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iOS Application</a:t>
            </a:r>
            <a:endParaRPr b="1"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Color-coded map of available study spaces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Refresh rate of 10 minutes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Network</a:t>
            </a:r>
            <a:endParaRPr b="1"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AWS for cloud server (IoT)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MQTT over TCP for communication between devices, server, and mobile app</a:t>
            </a:r>
            <a:endParaRPr sz="12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625" y="1048025"/>
            <a:ext cx="3087675" cy="35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Specifications</a:t>
            </a:r>
            <a:endParaRPr/>
          </a:p>
        </p:txBody>
      </p:sp>
      <p:graphicFrame>
        <p:nvGraphicFramePr>
          <p:cNvPr id="100" name="Google Shape;100;p18"/>
          <p:cNvGraphicFramePr/>
          <p:nvPr/>
        </p:nvGraphicFramePr>
        <p:xfrm>
          <a:off x="455325" y="114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{31BE9171-8C89-45D6-ADF2-71BCBD2A5FC9}</a:tableStyleId>
              </a:tblPr>
              <a:tblGrid>
                <a:gridCol w="2744475"/>
                <a:gridCol w="2744475"/>
                <a:gridCol w="2744475"/>
              </a:tblGrid>
              <a:tr h="178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MCU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Proximity Sensor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Power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7963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I2C Interface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Wi-Fi Connectivity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15mm x 15mm x 2mm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Current Draw: &lt; 200 μA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Voltage: 3.3 V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Current Draw: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&lt; 100 μA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Minimum Range: 50 cm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Minimum Angle: 40°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90% confidence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Life: 4 months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Capacity: &gt; 1 Ah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Easily replaceable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51" y="1273449"/>
            <a:ext cx="2318625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513" y="1273455"/>
            <a:ext cx="1256953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674" y="1273450"/>
            <a:ext cx="812128" cy="106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Approach</a:t>
            </a:r>
            <a:r>
              <a:rPr lang="en"/>
              <a:t>——Sensors and Microcontroller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225225"/>
            <a:ext cx="5352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sensor connecting to MCU via I2C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data collection and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Microcontroller uses Wi-Fi to connect to server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proximity sensor picture"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600" y="1225225"/>
            <a:ext cx="3174600" cy="332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Approach</a:t>
            </a:r>
            <a:r>
              <a:rPr lang="en"/>
              <a:t>——Server and Mobile App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225225"/>
            <a:ext cx="5103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Message Queuing Telemetry Transport (MQTT), runs on TCP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Periodically retrieves data from MCU and updates on App</a:t>
            </a:r>
            <a:endParaRPr/>
          </a:p>
        </p:txBody>
      </p:sp>
      <p:pic>
        <p:nvPicPr>
          <p:cNvPr descr="Image result for AWS server"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900" y="1499138"/>
            <a:ext cx="2902975" cy="28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Approach</a:t>
            </a:r>
            <a:r>
              <a:rPr lang="en"/>
              <a:t>——Major constraints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25225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 range, accuracy and cost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MCU power consumption and </a:t>
            </a:r>
            <a:r>
              <a:rPr lang="en"/>
              <a:t>maintenance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low battery"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350" y="1299625"/>
            <a:ext cx="2880875" cy="28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